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352" r:id="rId3"/>
    <p:sldId id="340" r:id="rId4"/>
    <p:sldId id="345" r:id="rId5"/>
    <p:sldId id="304" r:id="rId6"/>
    <p:sldId id="322" r:id="rId7"/>
    <p:sldId id="305" r:id="rId8"/>
    <p:sldId id="344" r:id="rId9"/>
    <p:sldId id="323" r:id="rId10"/>
    <p:sldId id="324" r:id="rId11"/>
    <p:sldId id="327" r:id="rId12"/>
    <p:sldId id="351" r:id="rId13"/>
    <p:sldId id="346" r:id="rId14"/>
    <p:sldId id="347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mbria Math" panose="02040503050406030204" pitchFamily="18" charset="0"/>
      <p:regular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87141-F8AA-4857-8F4E-E3127F939A5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F3DAD-13ED-44A5-A214-7C5005529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8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Gamma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F3DAD-13ED-44A5-A214-7C5005529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65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Gamma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F3DAD-13ED-44A5-A214-7C5005529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2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92000" cy="448491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496457" y="4660560"/>
            <a:ext cx="7199086" cy="144167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id-ID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255E02E-C896-42AD-8023-27434257F9E2}" type="datetime1">
              <a:rPr lang="id-ID" smtClean="0"/>
              <a:t>04/03/2021</a:t>
            </a:fld>
            <a:endParaRPr lang="id-ID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27656" y="6356350"/>
            <a:ext cx="526143" cy="365125"/>
          </a:xfrm>
        </p:spPr>
        <p:txBody>
          <a:bodyPr/>
          <a:lstStyle>
            <a:lvl1pPr>
              <a:defRPr sz="1800" b="1"/>
            </a:lvl1pPr>
          </a:lstStyle>
          <a:p>
            <a:fld id="{98B8E436-7A71-492D-90C4-F81B0A4BB1DB}" type="slidenum">
              <a:rPr lang="id-ID" smtClean="0"/>
              <a:pPr/>
              <a:t>‹#›</a:t>
            </a:fld>
            <a:endParaRPr lang="id-ID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" y="6202613"/>
            <a:ext cx="1076325" cy="60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4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C56B6-077E-4817-9239-F1ED8722F7D9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04A3E-86CD-499D-90E1-702726F3A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9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C56B6-077E-4817-9239-F1ED8722F7D9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04A3E-86CD-499D-90E1-702726F3A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18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369434" y="410788"/>
            <a:ext cx="12954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160338"/>
            <a:ext cx="9416140" cy="132556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C3441E1-2293-4D73-BC24-8702E9A7E244}" type="datetime1">
              <a:rPr lang="id-ID" smtClean="0"/>
              <a:t>04/03/2021</a:t>
            </a:fld>
            <a:endParaRPr lang="id-ID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id-ID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767" y="345469"/>
            <a:ext cx="1694519" cy="95529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4E241334-03EC-465C-9A10-2639E592E3AD}"/>
              </a:ext>
            </a:extLst>
          </p:cNvPr>
          <p:cNvCxnSpPr/>
          <p:nvPr userDrawn="1"/>
        </p:nvCxnSpPr>
        <p:spPr>
          <a:xfrm>
            <a:off x="698962" y="160338"/>
            <a:ext cx="0" cy="13255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0827656" y="6356350"/>
            <a:ext cx="526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B8E436-7A71-492D-90C4-F81B0A4BB1DB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0673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C56B6-077E-4817-9239-F1ED8722F7D9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04A3E-86CD-499D-90E1-702726F3A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1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C56B6-077E-4817-9239-F1ED8722F7D9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04A3E-86CD-499D-90E1-702726F3A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0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C56B6-077E-4817-9239-F1ED8722F7D9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04A3E-86CD-499D-90E1-702726F3A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24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C56B6-077E-4817-9239-F1ED8722F7D9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04A3E-86CD-499D-90E1-702726F3A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1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C56B6-077E-4817-9239-F1ED8722F7D9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04A3E-86CD-499D-90E1-702726F3A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39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C56B6-077E-4817-9239-F1ED8722F7D9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04A3E-86CD-499D-90E1-702726F3A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9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C56B6-077E-4817-9239-F1ED8722F7D9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04A3E-86CD-499D-90E1-702726F3A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43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C56B6-077E-4817-9239-F1ED8722F7D9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04A3E-86CD-499D-90E1-702726F3A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7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000" dirty="0" err="1" smtClean="0"/>
              <a:t>Studi</a:t>
            </a:r>
            <a:r>
              <a:rPr lang="en-US" sz="4000" dirty="0" smtClean="0"/>
              <a:t> </a:t>
            </a:r>
            <a:r>
              <a:rPr lang="en-US" sz="4000" dirty="0" err="1" smtClean="0"/>
              <a:t>Permasalahan</a:t>
            </a:r>
            <a:r>
              <a:rPr lang="en-US" sz="4000" dirty="0" smtClean="0"/>
              <a:t> </a:t>
            </a:r>
            <a:r>
              <a:rPr lang="en-US" sz="4000" dirty="0" err="1" smtClean="0"/>
              <a:t>Inversi</a:t>
            </a:r>
            <a:r>
              <a:rPr lang="en-US" sz="4000" dirty="0" smtClean="0"/>
              <a:t> </a:t>
            </a:r>
            <a:r>
              <a:rPr lang="en-US" sz="4000" dirty="0" err="1" smtClean="0"/>
              <a:t>pada</a:t>
            </a:r>
            <a:r>
              <a:rPr lang="en-US" sz="4000" dirty="0" smtClean="0"/>
              <a:t> </a:t>
            </a:r>
            <a:r>
              <a:rPr lang="en-US" sz="4000" dirty="0" err="1" smtClean="0"/>
              <a:t>Rekonstruksi</a:t>
            </a:r>
            <a:r>
              <a:rPr lang="en-US" sz="4000" dirty="0" smtClean="0"/>
              <a:t> </a:t>
            </a:r>
            <a:r>
              <a:rPr lang="en-US" sz="4000" dirty="0" err="1" smtClean="0"/>
              <a:t>Tomografi</a:t>
            </a:r>
            <a:r>
              <a:rPr lang="en-US" sz="4000" dirty="0" smtClean="0"/>
              <a:t> </a:t>
            </a:r>
            <a:r>
              <a:rPr lang="en-US" sz="4000" dirty="0" err="1" smtClean="0"/>
              <a:t>Impedansi</a:t>
            </a:r>
            <a:r>
              <a:rPr lang="en-US" sz="4000" dirty="0" smtClean="0"/>
              <a:t> </a:t>
            </a:r>
            <a:r>
              <a:rPr lang="en-US" sz="4000" dirty="0" err="1" smtClean="0"/>
              <a:t>Elektrik</a:t>
            </a:r>
            <a:r>
              <a:rPr lang="en-US" sz="4000" dirty="0" smtClean="0"/>
              <a:t> </a:t>
            </a:r>
            <a:r>
              <a:rPr lang="en-US" sz="4000" dirty="0" err="1" smtClean="0"/>
              <a:t>dengan</a:t>
            </a:r>
            <a:r>
              <a:rPr lang="en-US" sz="4000" dirty="0" smtClean="0"/>
              <a:t> </a:t>
            </a:r>
            <a:r>
              <a:rPr lang="en-US" sz="4000" dirty="0" err="1" smtClean="0"/>
              <a:t>Induksi</a:t>
            </a:r>
            <a:r>
              <a:rPr lang="en-US" sz="4000" dirty="0" smtClean="0"/>
              <a:t> Medan Magnet </a:t>
            </a:r>
            <a:r>
              <a:rPr lang="en-US" sz="4000" dirty="0" err="1" smtClean="0"/>
              <a:t>Berbasis</a:t>
            </a:r>
            <a:r>
              <a:rPr lang="en-US" sz="4000" dirty="0" smtClean="0"/>
              <a:t> Model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</a:t>
            </a:r>
            <a:r>
              <a:rPr lang="en-US" sz="4000" dirty="0" err="1" smtClean="0"/>
              <a:t>Hingga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524000" y="4674379"/>
            <a:ext cx="9144000" cy="1655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/>
              <a:t>Pembimbing</a:t>
            </a:r>
            <a:r>
              <a:rPr lang="en-US" sz="2000" dirty="0" smtClean="0"/>
              <a:t> 1: </a:t>
            </a:r>
            <a:r>
              <a:rPr lang="en-US" sz="2000" dirty="0" err="1"/>
              <a:t>Prof.Dr.Eng.Ir</a:t>
            </a:r>
            <a:r>
              <a:rPr lang="en-US" sz="2000" dirty="0"/>
              <a:t>. </a:t>
            </a:r>
            <a:r>
              <a:rPr lang="en-US" sz="2000" dirty="0" err="1"/>
              <a:t>Deddy</a:t>
            </a:r>
            <a:r>
              <a:rPr lang="en-US" sz="2000" dirty="0"/>
              <a:t> </a:t>
            </a:r>
            <a:r>
              <a:rPr lang="en-US" sz="2000" dirty="0" err="1"/>
              <a:t>Kurniadi</a:t>
            </a:r>
            <a:r>
              <a:rPr lang="en-US" sz="2000" dirty="0"/>
              <a:t> </a:t>
            </a:r>
            <a:r>
              <a:rPr lang="en-US" sz="2000" dirty="0" err="1" smtClean="0"/>
              <a:t>M.Eng</a:t>
            </a:r>
            <a:r>
              <a:rPr lang="en-US" sz="2000" dirty="0"/>
              <a:t>	</a:t>
            </a:r>
            <a:r>
              <a:rPr lang="en-US" sz="2000" dirty="0" smtClean="0"/>
              <a:t>	</a:t>
            </a:r>
            <a:r>
              <a:rPr lang="en-US" sz="2000" dirty="0" err="1" smtClean="0"/>
              <a:t>Instansi</a:t>
            </a:r>
            <a:r>
              <a:rPr lang="en-US" sz="2000" dirty="0" smtClean="0"/>
              <a:t>: ITB</a:t>
            </a:r>
          </a:p>
          <a:p>
            <a:pPr marL="0" indent="0">
              <a:buNone/>
            </a:pPr>
            <a:r>
              <a:rPr lang="en-US" sz="2000" dirty="0" err="1" smtClean="0"/>
              <a:t>Pembimbing</a:t>
            </a:r>
            <a:r>
              <a:rPr lang="en-US" sz="2000" dirty="0" smtClean="0"/>
              <a:t> 2: </a:t>
            </a:r>
            <a:r>
              <a:rPr lang="en-US" sz="2000" dirty="0"/>
              <a:t>Ir. </a:t>
            </a:r>
            <a:r>
              <a:rPr lang="en-US" sz="2000" dirty="0" err="1"/>
              <a:t>Estiyanti</a:t>
            </a:r>
            <a:r>
              <a:rPr lang="en-US" sz="2000" dirty="0"/>
              <a:t> </a:t>
            </a:r>
            <a:r>
              <a:rPr lang="en-US" sz="2000" dirty="0" err="1"/>
              <a:t>Ekawati</a:t>
            </a:r>
            <a:r>
              <a:rPr lang="en-US" sz="2000" dirty="0"/>
              <a:t> MT</a:t>
            </a:r>
            <a:r>
              <a:rPr lang="en-US" sz="2000" dirty="0" smtClean="0"/>
              <a:t>, Ph.D.		</a:t>
            </a:r>
            <a:r>
              <a:rPr lang="en-US" sz="2000" dirty="0" err="1" smtClean="0"/>
              <a:t>Instansi</a:t>
            </a:r>
            <a:r>
              <a:rPr lang="en-US" sz="2000" dirty="0" smtClean="0"/>
              <a:t>: ITB</a:t>
            </a:r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err="1" smtClean="0"/>
              <a:t>Oleh</a:t>
            </a:r>
            <a:r>
              <a:rPr lang="en-US" sz="2000" dirty="0" smtClean="0"/>
              <a:t>: </a:t>
            </a:r>
            <a:r>
              <a:rPr lang="en-US" sz="2000" dirty="0" err="1" smtClean="0"/>
              <a:t>Yokanan</a:t>
            </a:r>
            <a:r>
              <a:rPr lang="en-US" sz="2000" dirty="0" smtClean="0"/>
              <a:t> </a:t>
            </a:r>
            <a:r>
              <a:rPr lang="en-US" sz="2000" dirty="0" err="1" smtClean="0"/>
              <a:t>Wigar</a:t>
            </a:r>
            <a:r>
              <a:rPr lang="en-US" sz="2000" dirty="0" smtClean="0"/>
              <a:t> </a:t>
            </a:r>
            <a:r>
              <a:rPr lang="en-US" sz="2000" dirty="0" err="1" smtClean="0"/>
              <a:t>Satwika</a:t>
            </a:r>
            <a:r>
              <a:rPr lang="en-US" sz="2000" dirty="0" smtClean="0"/>
              <a:t> (23818304)</a:t>
            </a:r>
          </a:p>
        </p:txBody>
      </p:sp>
    </p:spTree>
    <p:extLst>
      <p:ext uri="{BB962C8B-B14F-4D97-AF65-F5344CB8AC3E}">
        <p14:creationId xmlns:p14="http://schemas.microsoft.com/office/powerpoint/2010/main" val="318547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NR </a:t>
            </a:r>
            <a:r>
              <a:rPr lang="en-US" dirty="0" err="1" smtClean="0"/>
              <a:t>Regularisasi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47816" y="5752916"/>
                <a:ext cx="3554396" cy="5310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47816" y="5752916"/>
                <a:ext cx="3554396" cy="53107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6453933" y="5743451"/>
                <a:ext cx="3479455" cy="5310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1,0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33" y="5743451"/>
                <a:ext cx="3479455" cy="5310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47816" y="1669235"/>
                <a:ext cx="7722627" cy="821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sz="240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d-ID" sz="24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d-ID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id-ID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d-ID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id-ID" sz="2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id-ID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d-ID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id-ID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d-ID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id-ID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′(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d-ID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id-ID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816" y="1669235"/>
                <a:ext cx="7722627" cy="821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526" y="2630152"/>
            <a:ext cx="3354975" cy="3103835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991874" y="6178693"/>
            <a:ext cx="3554396" cy="531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err="1" smtClean="0"/>
              <a:t>Iterasi</a:t>
            </a:r>
            <a:r>
              <a:rPr lang="en-US" b="1" dirty="0"/>
              <a:t> </a:t>
            </a:r>
            <a:r>
              <a:rPr lang="en-US" b="1" dirty="0" smtClean="0"/>
              <a:t>= 3</a:t>
            </a:r>
            <a:endParaRPr lang="en-US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216047" y="6180598"/>
            <a:ext cx="3554396" cy="531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err="1" smtClean="0"/>
              <a:t>Iterasi</a:t>
            </a:r>
            <a:r>
              <a:rPr lang="en-US" b="1" dirty="0"/>
              <a:t> </a:t>
            </a:r>
            <a:r>
              <a:rPr lang="en-US" b="1" dirty="0" smtClean="0"/>
              <a:t>= 2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285" y="2630151"/>
            <a:ext cx="3439919" cy="310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61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96444" y="1825625"/>
            <a:ext cx="7843101" cy="50904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 </a:t>
            </a:r>
            <a:r>
              <a:rPr lang="en-US" dirty="0" err="1"/>
              <a:t>Inversi</a:t>
            </a:r>
            <a:r>
              <a:rPr lang="en-US" dirty="0"/>
              <a:t> </a:t>
            </a:r>
            <a:r>
              <a:rPr lang="en-US" dirty="0" err="1"/>
              <a:t>Semu</a:t>
            </a:r>
            <a:r>
              <a:rPr lang="en-US" dirty="0"/>
              <a:t> Moore-Penrose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jika</a:t>
                </a:r>
                <a:r>
                  <a:rPr lang="en-US" dirty="0"/>
                  <a:t> linearly independent column </a:t>
                </a: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jika</a:t>
                </a:r>
                <a:r>
                  <a:rPr lang="en-US" dirty="0"/>
                  <a:t> linearly independent </a:t>
                </a:r>
                <a:r>
                  <a:rPr lang="en-US" dirty="0" smtClean="0"/>
                  <a:t>row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err="1" smtClean="0"/>
                  <a:t>Matriks</a:t>
                </a:r>
                <a:r>
                  <a:rPr lang="en-US" dirty="0" smtClean="0"/>
                  <a:t> yang </a:t>
                </a:r>
                <a:r>
                  <a:rPr lang="en-US" dirty="0" err="1" smtClean="0"/>
                  <a:t>akan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diinvers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d-ID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id-ID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d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id-ID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d-ID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id-ID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r>
                  <a:rPr lang="en-US" dirty="0" err="1" smtClean="0"/>
                  <a:t>Jumlah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kolom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independen</a:t>
                </a:r>
                <a:r>
                  <a:rPr lang="en-US" dirty="0" smtClean="0"/>
                  <a:t> = </a:t>
                </a:r>
                <a:r>
                  <a:rPr lang="en-US" dirty="0" err="1" smtClean="0"/>
                  <a:t>baris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independen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043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Rekonstruksi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454" y="1703077"/>
            <a:ext cx="2696852" cy="2433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99" y="1703077"/>
            <a:ext cx="2620928" cy="2433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854" y="1672575"/>
            <a:ext cx="2728959" cy="2433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699" y="4292615"/>
            <a:ext cx="2620928" cy="2414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0454" y="4292615"/>
            <a:ext cx="2605044" cy="241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35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Kualitas</a:t>
            </a:r>
            <a:r>
              <a:rPr lang="en-US" dirty="0" smtClean="0"/>
              <a:t> Citra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9444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Error </a:t>
                </a:r>
                <a:r>
                  <a:rPr lang="en-US" dirty="0" err="1"/>
                  <a:t>R</a:t>
                </a:r>
                <a:r>
                  <a:rPr lang="en-US" dirty="0" err="1" smtClean="0"/>
                  <a:t>esolusi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Spasial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Γ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×100%</m:t>
                    </m:r>
                  </m:oMath>
                </a14:m>
                <a:r>
                  <a:rPr lang="en-US" dirty="0" smtClean="0"/>
                  <a:t> (Ain, K. </a:t>
                </a:r>
                <a:r>
                  <a:rPr lang="en-US" dirty="0" err="1" smtClean="0"/>
                  <a:t>dkk</a:t>
                </a:r>
                <a:r>
                  <a:rPr lang="en-US" dirty="0" smtClean="0"/>
                  <a:t>., 2017)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	: </a:t>
                </a:r>
                <a:r>
                  <a:rPr lang="en-US" dirty="0" err="1" smtClean="0"/>
                  <a:t>selisih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impedansi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citra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rekonstruksi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terhadap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referensi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 smtClean="0"/>
                  <a:t>	: </a:t>
                </a:r>
                <a:r>
                  <a:rPr lang="en-US" dirty="0" err="1" smtClean="0"/>
                  <a:t>jumlah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elemen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94442"/>
              </a:xfrm>
              <a:blipFill rotWithShape="0">
                <a:blip r:embed="rId3"/>
                <a:stretch>
                  <a:fillRect l="-1217" b="-9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2410723"/>
                  </p:ext>
                </p:extLst>
              </p:nvPr>
            </p:nvGraphicFramePr>
            <p:xfrm>
              <a:off x="1470581" y="3520067"/>
              <a:ext cx="7692273" cy="25956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93215"/>
                    <a:gridCol w="229905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/>
                            <a:t>Metode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NR</a:t>
                          </a:r>
                          <a:r>
                            <a:rPr lang="en-US" sz="2800" baseline="0" dirty="0" smtClean="0"/>
                            <a:t> </a:t>
                          </a:r>
                          <a:r>
                            <a:rPr lang="en-US" sz="2800" baseline="0" dirty="0" err="1" smtClean="0"/>
                            <a:t>Regularisasi</a:t>
                          </a:r>
                          <a:r>
                            <a:rPr lang="en-US" sz="2800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baseline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baseline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800" b="0" i="1" baseline="0" smtClean="0">
                                  <a:latin typeface="Cambria Math" panose="02040503050406030204" pitchFamily="18" charset="0"/>
                                </a:rPr>
                                <m:t>=1,0×</m:t>
                              </m:r>
                              <m:sSup>
                                <m:sSupPr>
                                  <m:ctrlPr>
                                    <a:rPr lang="en-US" sz="2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baseline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800" b="0" i="1" baseline="0" smtClean="0">
                                      <a:latin typeface="Cambria Math" panose="02040503050406030204" pitchFamily="18" charset="0"/>
                                    </a:rPr>
                                    <m:t>−15</m:t>
                                  </m:r>
                                </m:sup>
                              </m:sSup>
                              <m:r>
                                <a:rPr lang="en-US" sz="2800" b="0" i="1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1,5%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NR </a:t>
                          </a:r>
                          <a:r>
                            <a:rPr lang="en-US" sz="2800" dirty="0" err="1" smtClean="0"/>
                            <a:t>Inversi</a:t>
                          </a:r>
                          <a:r>
                            <a:rPr lang="en-US" sz="2800" dirty="0" smtClean="0"/>
                            <a:t> </a:t>
                          </a:r>
                          <a:r>
                            <a:rPr lang="en-US" sz="2800" dirty="0" err="1" smtClean="0"/>
                            <a:t>Semu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2,2%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NR SVD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1,7%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NR </a:t>
                          </a:r>
                          <a:r>
                            <a:rPr lang="en-US" sz="2800" dirty="0" err="1" smtClean="0"/>
                            <a:t>Iterasi</a:t>
                          </a:r>
                          <a:r>
                            <a:rPr lang="en-US" sz="2800" baseline="0" dirty="0" smtClean="0"/>
                            <a:t> </a:t>
                          </a:r>
                          <a:r>
                            <a:rPr lang="en-US" sz="2800" baseline="0" dirty="0" err="1" smtClean="0"/>
                            <a:t>Landweber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3,5%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2410723"/>
                  </p:ext>
                </p:extLst>
              </p:nvPr>
            </p:nvGraphicFramePr>
            <p:xfrm>
              <a:off x="1470581" y="3520067"/>
              <a:ext cx="7692273" cy="25956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93215"/>
                    <a:gridCol w="2299058"/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/>
                            <a:t>Metode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35279" t="-10588" r="-1061" b="-435294"/>
                          </a:stretch>
                        </a:blipFill>
                      </a:tcPr>
                    </a:tc>
                  </a:tr>
                  <a:tr h="5229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3" t="-109302" r="-43002" b="-3302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1,5%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NR </a:t>
                          </a:r>
                          <a:r>
                            <a:rPr lang="en-US" sz="2800" dirty="0" err="1" smtClean="0"/>
                            <a:t>Inversi</a:t>
                          </a:r>
                          <a:r>
                            <a:rPr lang="en-US" sz="2800" dirty="0" smtClean="0"/>
                            <a:t> </a:t>
                          </a:r>
                          <a:r>
                            <a:rPr lang="en-US" sz="2800" dirty="0" err="1" smtClean="0"/>
                            <a:t>Semu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2,2%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NR SVD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1,7%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NR </a:t>
                          </a:r>
                          <a:r>
                            <a:rPr lang="en-US" sz="2800" dirty="0" err="1" smtClean="0"/>
                            <a:t>Iterasi</a:t>
                          </a:r>
                          <a:r>
                            <a:rPr lang="en-US" sz="2800" baseline="0" dirty="0" smtClean="0"/>
                            <a:t> </a:t>
                          </a:r>
                          <a:r>
                            <a:rPr lang="en-US" sz="2800" baseline="0" dirty="0" err="1" smtClean="0"/>
                            <a:t>Landweber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3,5%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274009" y="4633214"/>
                <a:ext cx="2171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Untuk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009" y="4633214"/>
                <a:ext cx="217181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24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796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Kualitas</a:t>
            </a:r>
            <a:r>
              <a:rPr lang="en-US" dirty="0" smtClean="0"/>
              <a:t> Citra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Percentage Contrast Recovery (PCR) (</a:t>
                </a:r>
                <a:r>
                  <a:rPr lang="en-US" dirty="0" err="1" smtClean="0"/>
                  <a:t>Bera</a:t>
                </a:r>
                <a:r>
                  <a:rPr lang="en-US" dirty="0" smtClean="0"/>
                  <a:t>, 2011)</a:t>
                </a:r>
              </a:p>
              <a:p>
                <a:pPr marL="0" indent="0">
                  <a:buNone/>
                </a:pPr>
                <a:endParaRPr lang="en-US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>
                          <a:latin typeface="Cambria Math" panose="02040503050406030204" pitchFamily="18" charset="0"/>
                        </a:rPr>
                        <m:t>𝑃𝐶𝑅</m:t>
                      </m:r>
                      <m:r>
                        <a:rPr lang="id-ID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𝑎𝑣𝑔</m:t>
                                  </m:r>
                                </m:e>
                              </m:d>
                            </m:sub>
                          </m:s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𝑎𝑣𝑔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e>
                              </m:d>
                            </m:sub>
                          </m:s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e>
                              </m:d>
                            </m:sub>
                          </m:sSub>
                        </m:den>
                      </m:f>
                      <m:r>
                        <a:rPr lang="id-ID" i="1">
                          <a:latin typeface="Cambria Math" panose="02040503050406030204" pitchFamily="18" charset="0"/>
                        </a:rPr>
                        <m:t>×100%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0554788"/>
                  </p:ext>
                </p:extLst>
              </p:nvPr>
            </p:nvGraphicFramePr>
            <p:xfrm>
              <a:off x="2249863" y="3802871"/>
              <a:ext cx="7692273" cy="25956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93215"/>
                    <a:gridCol w="229905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/>
                            <a:t>Metode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𝑷𝑪𝑹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NR</a:t>
                          </a:r>
                          <a:r>
                            <a:rPr lang="en-US" sz="2800" baseline="0" dirty="0" smtClean="0"/>
                            <a:t> </a:t>
                          </a:r>
                          <a:r>
                            <a:rPr lang="en-US" sz="2800" baseline="0" dirty="0" err="1" smtClean="0"/>
                            <a:t>Regularisasi</a:t>
                          </a:r>
                          <a:r>
                            <a:rPr lang="en-US" sz="2800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baseline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baseline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800" b="0" i="1" baseline="0" smtClean="0">
                                  <a:latin typeface="Cambria Math" panose="02040503050406030204" pitchFamily="18" charset="0"/>
                                </a:rPr>
                                <m:t>=1,0×</m:t>
                              </m:r>
                              <m:sSup>
                                <m:sSupPr>
                                  <m:ctrlPr>
                                    <a:rPr lang="en-US" sz="2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baseline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800" b="0" i="1" baseline="0" smtClean="0">
                                      <a:latin typeface="Cambria Math" panose="02040503050406030204" pitchFamily="18" charset="0"/>
                                    </a:rPr>
                                    <m:t>−15</m:t>
                                  </m:r>
                                </m:sup>
                              </m:sSup>
                              <m:r>
                                <a:rPr lang="en-US" sz="2800" b="0" i="1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91%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NR </a:t>
                          </a:r>
                          <a:r>
                            <a:rPr lang="en-US" sz="2800" dirty="0" err="1" smtClean="0"/>
                            <a:t>Inversi</a:t>
                          </a:r>
                          <a:r>
                            <a:rPr lang="en-US" sz="2800" dirty="0" smtClean="0"/>
                            <a:t> </a:t>
                          </a:r>
                          <a:r>
                            <a:rPr lang="en-US" sz="2800" dirty="0" err="1" smtClean="0"/>
                            <a:t>Semu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89,2%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NR SVD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84,2%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NR </a:t>
                          </a:r>
                          <a:r>
                            <a:rPr lang="en-US" sz="2800" dirty="0" err="1" smtClean="0"/>
                            <a:t>Iterasi</a:t>
                          </a:r>
                          <a:r>
                            <a:rPr lang="en-US" sz="2800" baseline="0" dirty="0" smtClean="0"/>
                            <a:t> </a:t>
                          </a:r>
                          <a:r>
                            <a:rPr lang="en-US" sz="2800" baseline="0" dirty="0" err="1" smtClean="0"/>
                            <a:t>Landweber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20.3%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0554788"/>
                  </p:ext>
                </p:extLst>
              </p:nvPr>
            </p:nvGraphicFramePr>
            <p:xfrm>
              <a:off x="2249863" y="3802871"/>
              <a:ext cx="7692273" cy="25956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93215"/>
                    <a:gridCol w="2299058"/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/>
                            <a:t>Metode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35013" t="-10588" r="-1326" b="-436471"/>
                          </a:stretch>
                        </a:blipFill>
                      </a:tcPr>
                    </a:tc>
                  </a:tr>
                  <a:tr h="5229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3" t="-109302" r="-43164" b="-3313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91%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NR </a:t>
                          </a:r>
                          <a:r>
                            <a:rPr lang="en-US" sz="2800" dirty="0" err="1" smtClean="0"/>
                            <a:t>Inversi</a:t>
                          </a:r>
                          <a:r>
                            <a:rPr lang="en-US" sz="2800" dirty="0" smtClean="0"/>
                            <a:t> </a:t>
                          </a:r>
                          <a:r>
                            <a:rPr lang="en-US" sz="2800" dirty="0" err="1" smtClean="0"/>
                            <a:t>Semu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89,2%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NR SVD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84,2%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NR </a:t>
                          </a:r>
                          <a:r>
                            <a:rPr lang="en-US" sz="2800" dirty="0" err="1" smtClean="0"/>
                            <a:t>Iterasi</a:t>
                          </a:r>
                          <a:r>
                            <a:rPr lang="en-US" sz="2800" baseline="0" dirty="0" smtClean="0"/>
                            <a:t> </a:t>
                          </a:r>
                          <a:r>
                            <a:rPr lang="en-US" sz="2800" baseline="0" dirty="0" err="1" smtClean="0"/>
                            <a:t>Landweber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20.3%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942136" y="4916018"/>
                <a:ext cx="2171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Untuk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136" y="4916018"/>
                <a:ext cx="217181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52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12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Rumusan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Kualitas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 </a:t>
            </a:r>
            <a:r>
              <a:rPr lang="en-US" dirty="0" err="1" smtClean="0"/>
              <a:t>tomografi</a:t>
            </a:r>
            <a:r>
              <a:rPr lang="en-US" dirty="0" smtClean="0"/>
              <a:t> </a:t>
            </a:r>
            <a:r>
              <a:rPr lang="en-US" dirty="0" err="1" smtClean="0"/>
              <a:t>impedansi</a:t>
            </a:r>
            <a:r>
              <a:rPr lang="en-US" dirty="0" smtClean="0"/>
              <a:t> </a:t>
            </a:r>
            <a:r>
              <a:rPr lang="en-US" dirty="0" err="1" smtClean="0"/>
              <a:t>elektrik</a:t>
            </a:r>
            <a:r>
              <a:rPr lang="en-US" dirty="0" smtClean="0"/>
              <a:t> </a:t>
            </a:r>
            <a:r>
              <a:rPr lang="en-US" dirty="0" err="1" smtClean="0"/>
              <a:t>perlu</a:t>
            </a:r>
            <a:r>
              <a:rPr lang="en-US" dirty="0" smtClean="0"/>
              <a:t> </a:t>
            </a:r>
            <a:r>
              <a:rPr lang="en-US" dirty="0" err="1" smtClean="0"/>
              <a:t>ditingkatkan</a:t>
            </a:r>
            <a:r>
              <a:rPr lang="en-US" dirty="0" smtClean="0"/>
              <a:t> (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menambahkan</a:t>
            </a:r>
            <a:r>
              <a:rPr lang="en-US" dirty="0" smtClean="0"/>
              <a:t> </a:t>
            </a:r>
            <a:r>
              <a:rPr lang="en-US" dirty="0" err="1" smtClean="0"/>
              <a:t>induksi</a:t>
            </a:r>
            <a:r>
              <a:rPr lang="en-US" dirty="0" smtClean="0"/>
              <a:t> </a:t>
            </a:r>
            <a:r>
              <a:rPr lang="en-US" dirty="0" err="1" smtClean="0"/>
              <a:t>medan</a:t>
            </a:r>
            <a:r>
              <a:rPr lang="en-US" dirty="0" smtClean="0"/>
              <a:t> magnet)</a:t>
            </a:r>
          </a:p>
          <a:p>
            <a:r>
              <a:rPr lang="en-US" dirty="0" err="1" smtClean="0"/>
              <a:t>Perlu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studi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rekonstruksi</a:t>
            </a:r>
            <a:r>
              <a:rPr lang="en-US" dirty="0" smtClean="0"/>
              <a:t> </a:t>
            </a:r>
            <a:r>
              <a:rPr lang="en-US" dirty="0" err="1" smtClean="0"/>
              <a:t>tomografi</a:t>
            </a:r>
            <a:r>
              <a:rPr lang="en-US" dirty="0" smtClean="0"/>
              <a:t> </a:t>
            </a:r>
            <a:r>
              <a:rPr lang="en-US" dirty="0" err="1" smtClean="0"/>
              <a:t>impedansi</a:t>
            </a:r>
            <a:r>
              <a:rPr lang="en-US" dirty="0" smtClean="0"/>
              <a:t> </a:t>
            </a:r>
            <a:r>
              <a:rPr lang="en-US" dirty="0" err="1" smtClean="0"/>
              <a:t>elektrik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induksi</a:t>
            </a:r>
            <a:r>
              <a:rPr lang="en-US" dirty="0" smtClean="0"/>
              <a:t> </a:t>
            </a:r>
            <a:r>
              <a:rPr lang="en-US" dirty="0" err="1" smtClean="0"/>
              <a:t>medan</a:t>
            </a:r>
            <a:r>
              <a:rPr lang="en-US" dirty="0" smtClean="0"/>
              <a:t> magnet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9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pengaruh</a:t>
            </a:r>
            <a:r>
              <a:rPr lang="en-US" dirty="0" smtClean="0"/>
              <a:t> </a:t>
            </a:r>
            <a:r>
              <a:rPr lang="en-US" dirty="0" err="1" smtClean="0"/>
              <a:t>penambahan</a:t>
            </a:r>
            <a:r>
              <a:rPr lang="en-US" dirty="0" smtClean="0"/>
              <a:t> </a:t>
            </a:r>
            <a:r>
              <a:rPr lang="en-US" dirty="0" err="1" smtClean="0"/>
              <a:t>induksi</a:t>
            </a:r>
            <a:r>
              <a:rPr lang="en-US" dirty="0" smtClean="0"/>
              <a:t> </a:t>
            </a:r>
            <a:r>
              <a:rPr lang="en-US" dirty="0" err="1" smtClean="0"/>
              <a:t>medan</a:t>
            </a:r>
            <a:r>
              <a:rPr lang="en-US" dirty="0" smtClean="0"/>
              <a:t> magnet </a:t>
            </a:r>
            <a:r>
              <a:rPr lang="en-US" dirty="0" err="1" smtClean="0"/>
              <a:t>terhadap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rekonstruksi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 </a:t>
            </a:r>
            <a:r>
              <a:rPr lang="en-US" dirty="0" err="1" smtClean="0"/>
              <a:t>tomografi</a:t>
            </a:r>
            <a:r>
              <a:rPr lang="en-US" dirty="0" smtClean="0"/>
              <a:t> </a:t>
            </a:r>
            <a:r>
              <a:rPr lang="en-US" dirty="0" err="1" smtClean="0"/>
              <a:t>impedansi</a:t>
            </a:r>
            <a:r>
              <a:rPr lang="en-US" dirty="0" smtClean="0"/>
              <a:t> </a:t>
            </a:r>
            <a:r>
              <a:rPr lang="en-US" dirty="0" err="1" smtClean="0"/>
              <a:t>elektrik</a:t>
            </a:r>
            <a:endParaRPr lang="en-US" dirty="0" smtClean="0"/>
          </a:p>
          <a:p>
            <a:r>
              <a:rPr lang="en-US" dirty="0" err="1" smtClean="0"/>
              <a:t>Membandingkan</a:t>
            </a:r>
            <a:r>
              <a:rPr lang="en-US" dirty="0" smtClean="0"/>
              <a:t> </a:t>
            </a:r>
            <a:r>
              <a:rPr lang="en-US" dirty="0" err="1" smtClean="0"/>
              <a:t>kualitas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 </a:t>
            </a:r>
            <a:r>
              <a:rPr lang="en-US" dirty="0" err="1" smtClean="0"/>
              <a:t>rekonstruksi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penyelesaian</a:t>
            </a:r>
            <a:r>
              <a:rPr lang="en-US" dirty="0" smtClean="0"/>
              <a:t> </a:t>
            </a:r>
            <a:r>
              <a:rPr lang="en-US" dirty="0" err="1" smtClean="0"/>
              <a:t>permasalahan</a:t>
            </a:r>
            <a:r>
              <a:rPr lang="en-US" dirty="0" smtClean="0"/>
              <a:t> </a:t>
            </a:r>
            <a:r>
              <a:rPr lang="en-US" dirty="0" err="1" smtClean="0"/>
              <a:t>inversi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1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Rekonstruksi</a:t>
            </a:r>
            <a:r>
              <a:rPr lang="en-US" dirty="0" smtClean="0"/>
              <a:t> FEM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832637" y="2611509"/>
            <a:ext cx="7291077" cy="3571442"/>
            <a:chOff x="2832637" y="2611509"/>
            <a:chExt cx="7291077" cy="3571442"/>
          </a:xfrm>
        </p:grpSpPr>
        <p:sp>
          <p:nvSpPr>
            <p:cNvPr id="6" name="Rectangle 5"/>
            <p:cNvSpPr/>
            <p:nvPr/>
          </p:nvSpPr>
          <p:spPr>
            <a:xfrm>
              <a:off x="4191000" y="3843340"/>
              <a:ext cx="1438275" cy="6667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191000" y="5039234"/>
              <a:ext cx="1438275" cy="6667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Objek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6353175" y="4510090"/>
              <a:ext cx="523875" cy="523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59067" y="2611509"/>
              <a:ext cx="18626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Estimasi</a:t>
              </a:r>
              <a:r>
                <a:rPr lang="en-US" dirty="0"/>
                <a:t> </a:t>
              </a:r>
              <a:r>
                <a:rPr lang="en-US" dirty="0" err="1"/>
                <a:t>distribusi</a:t>
              </a:r>
              <a:endParaRPr lang="en-US" dirty="0"/>
            </a:p>
            <a:p>
              <a:r>
                <a:rPr lang="en-US" dirty="0" err="1"/>
                <a:t>Impedansi</a:t>
              </a:r>
              <a:r>
                <a:rPr lang="en-US" dirty="0"/>
                <a:t> </a:t>
              </a:r>
              <a:r>
                <a:rPr lang="en-US" dirty="0" err="1"/>
                <a:t>awal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4467225" y="3257840"/>
              <a:ext cx="0" cy="5855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Diamond 10"/>
            <p:cNvSpPr/>
            <p:nvPr/>
          </p:nvSpPr>
          <p:spPr>
            <a:xfrm>
              <a:off x="7721028" y="4212235"/>
              <a:ext cx="2402686" cy="1119584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Kriteria</a:t>
              </a:r>
              <a:r>
                <a:rPr lang="en-US" dirty="0" smtClean="0"/>
                <a:t> </a:t>
              </a:r>
              <a:r>
                <a:rPr lang="en-US" dirty="0" err="1" smtClean="0"/>
                <a:t>konvergen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203233" y="2934674"/>
              <a:ext cx="1438275" cy="7953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Perbaikan</a:t>
              </a:r>
              <a:r>
                <a:rPr lang="en-US" dirty="0"/>
                <a:t> </a:t>
              </a:r>
              <a:r>
                <a:rPr lang="en-US" dirty="0" err="1"/>
                <a:t>distribusi</a:t>
              </a:r>
              <a:r>
                <a:rPr lang="en-US" dirty="0"/>
                <a:t> </a:t>
              </a:r>
              <a:r>
                <a:rPr lang="en-US" dirty="0" err="1"/>
                <a:t>impedansi</a:t>
              </a:r>
              <a:endParaRPr lang="en-US" dirty="0"/>
            </a:p>
          </p:txBody>
        </p:sp>
        <p:cxnSp>
          <p:nvCxnSpPr>
            <p:cNvPr id="13" name="Elbow Connector 12"/>
            <p:cNvCxnSpPr>
              <a:stCxn id="12" idx="1"/>
              <a:endCxn id="6" idx="0"/>
            </p:cNvCxnSpPr>
            <p:nvPr/>
          </p:nvCxnSpPr>
          <p:spPr>
            <a:xfrm rot="10800000" flipV="1">
              <a:off x="4910139" y="3332342"/>
              <a:ext cx="3293095" cy="510997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8203232" y="5706701"/>
              <a:ext cx="1438275" cy="4762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Citra </a:t>
              </a:r>
              <a:r>
                <a:rPr lang="en-US" dirty="0" err="1"/>
                <a:t>Rekonstruksi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endCxn id="7" idx="1"/>
            </p:cNvCxnSpPr>
            <p:nvPr/>
          </p:nvCxnSpPr>
          <p:spPr>
            <a:xfrm>
              <a:off x="3701138" y="5372609"/>
              <a:ext cx="48986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832637" y="5003277"/>
              <a:ext cx="11695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Arus</a:t>
              </a:r>
              <a:r>
                <a:rPr lang="en-US" dirty="0"/>
                <a:t> </a:t>
              </a:r>
              <a:r>
                <a:rPr lang="en-US" dirty="0" err="1"/>
                <a:t>listrik</a:t>
              </a:r>
              <a:endParaRPr lang="en-US" dirty="0"/>
            </a:p>
          </p:txBody>
        </p:sp>
        <p:cxnSp>
          <p:nvCxnSpPr>
            <p:cNvPr id="17" name="Elbow Connector 16"/>
            <p:cNvCxnSpPr>
              <a:stCxn id="6" idx="3"/>
              <a:endCxn id="8" idx="0"/>
            </p:cNvCxnSpPr>
            <p:nvPr/>
          </p:nvCxnSpPr>
          <p:spPr>
            <a:xfrm>
              <a:off x="5629275" y="4176715"/>
              <a:ext cx="985838" cy="333375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7" idx="3"/>
              <a:endCxn id="8" idx="4"/>
            </p:cNvCxnSpPr>
            <p:nvPr/>
          </p:nvCxnSpPr>
          <p:spPr>
            <a:xfrm flipV="1">
              <a:off x="5629275" y="5033965"/>
              <a:ext cx="985838" cy="338644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8" idx="6"/>
              <a:endCxn id="11" idx="1"/>
            </p:cNvCxnSpPr>
            <p:nvPr/>
          </p:nvCxnSpPr>
          <p:spPr>
            <a:xfrm flipV="1">
              <a:off x="6877050" y="4772027"/>
              <a:ext cx="843978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1" idx="0"/>
              <a:endCxn id="12" idx="2"/>
            </p:cNvCxnSpPr>
            <p:nvPr/>
          </p:nvCxnSpPr>
          <p:spPr>
            <a:xfrm flipV="1">
              <a:off x="8922371" y="3730011"/>
              <a:ext cx="0" cy="48222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1" idx="2"/>
              <a:endCxn id="14" idx="0"/>
            </p:cNvCxnSpPr>
            <p:nvPr/>
          </p:nvCxnSpPr>
          <p:spPr>
            <a:xfrm flipH="1">
              <a:off x="8922370" y="5331819"/>
              <a:ext cx="1" cy="3748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8922369" y="3857707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Tidak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967388" y="5302211"/>
            <a:ext cx="39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6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17336" y="5203596"/>
            <a:ext cx="8116478" cy="8672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Meminimasi </a:t>
                </a:r>
                <a:r>
                  <a:rPr lang="en-US" dirty="0" err="1" smtClean="0"/>
                  <a:t>fungsi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objektif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berikut</a:t>
                </a:r>
                <a:r>
                  <a:rPr lang="en-US" dirty="0" smtClean="0"/>
                  <a:t> (Rao, 1999)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err="1" smtClean="0"/>
                  <a:t>Turunan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fungsi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objektif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dengan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err="1" smtClean="0"/>
                  <a:t>Pendekatan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deret</a:t>
                </a:r>
                <a:r>
                  <a:rPr lang="en-US" dirty="0" smtClean="0"/>
                  <a:t> Taylor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err="1" smtClean="0"/>
                  <a:t>Dengan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aproksimasi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minimasi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fungsi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objektif</a:t>
                </a:r>
                <a:r>
                  <a:rPr lang="en-US" dirty="0"/>
                  <a:t> </a:t>
                </a:r>
                <a:r>
                  <a:rPr lang="en-US" dirty="0" err="1" smtClean="0"/>
                  <a:t>dapat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ditentukan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distribusi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impedansi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d-ID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d-ID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id-ID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d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id-ID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d-ID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id-ID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′(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857633" y="6090865"/>
            <a:ext cx="2021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Matriks</a:t>
            </a:r>
            <a:r>
              <a:rPr lang="en-US" dirty="0" smtClean="0"/>
              <a:t> Jacobian (J)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 rot="5400000">
            <a:off x="5667261" y="5680370"/>
            <a:ext cx="141402" cy="7160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3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6004" y="4091233"/>
            <a:ext cx="2526384" cy="50904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Iterasi</a:t>
            </a:r>
            <a:r>
              <a:rPr lang="en-US" dirty="0"/>
              <a:t> </a:t>
            </a:r>
            <a:r>
              <a:rPr lang="en-US" dirty="0" err="1" smtClean="0"/>
              <a:t>Landweber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Meminimasi </a:t>
                </a:r>
                <a:r>
                  <a:rPr lang="en-US" dirty="0" err="1" smtClean="0"/>
                  <a:t>fungsi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objektif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berikut</a:t>
                </a:r>
                <a:r>
                  <a:rPr lang="en-US" dirty="0" smtClean="0"/>
                  <a:t> (Kim, 2016)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err="1" smtClean="0"/>
                  <a:t>Dengan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dan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err="1" smtClean="0"/>
                  <a:t>Minimasi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fungsi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objektif</a:t>
                </a: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dengan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err="1" smtClean="0"/>
                  <a:t>Distribusi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impedansi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93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Matriks yang </a:t>
                </a:r>
                <a:r>
                  <a:rPr lang="en-US" dirty="0" err="1" smtClean="0"/>
                  <a:t>harus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diselesaikan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d-ID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id-ID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d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id-ID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d-ID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id-ID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err="1" smtClean="0"/>
                  <a:t>Regularisasi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d-ID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d-ID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id-ID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d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id-ID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d-ID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id-ID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′(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err="1" smtClean="0"/>
                  <a:t>Inversi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Semu</a:t>
                </a:r>
                <a:r>
                  <a:rPr lang="en-US" dirty="0" smtClean="0"/>
                  <a:t> Moore-Penrose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jika</a:t>
                </a:r>
                <a:r>
                  <a:rPr lang="en-US" dirty="0" smtClean="0"/>
                  <a:t> linearly independent column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jika</a:t>
                </a:r>
                <a:r>
                  <a:rPr lang="en-US" dirty="0"/>
                  <a:t> linearly </a:t>
                </a:r>
                <a:r>
                  <a:rPr lang="en-US" dirty="0" smtClean="0"/>
                  <a:t>independent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Singular Value Decomposition (SVD)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𝑈𝑆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54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371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Konvergensi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Kriteria </a:t>
                </a:r>
                <a:r>
                  <a:rPr lang="en-US" dirty="0" err="1" smtClean="0"/>
                  <a:t>Konvergensi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≤1,0×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30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Simulasi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95512885"/>
                  </p:ext>
                </p:extLst>
              </p:nvPr>
            </p:nvGraphicFramePr>
            <p:xfrm>
              <a:off x="5957805" y="2888773"/>
              <a:ext cx="555625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78125"/>
                    <a:gridCol w="277812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Parameter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Nilai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Resistansi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baseline="0" dirty="0" err="1" smtClean="0"/>
                            <a:t>homogen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400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Resistansi</a:t>
                          </a:r>
                          <a:r>
                            <a:rPr lang="en-US" dirty="0" smtClean="0"/>
                            <a:t> non-</a:t>
                          </a:r>
                          <a:r>
                            <a:rPr lang="en-US" dirty="0" err="1" smtClean="0"/>
                            <a:t>homogen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200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Jml</a:t>
                          </a:r>
                          <a:r>
                            <a:rPr lang="en-US" dirty="0" smtClean="0"/>
                            <a:t> </a:t>
                          </a:r>
                          <a:r>
                            <a:rPr lang="en-US" dirty="0" err="1" smtClean="0"/>
                            <a:t>elemen</a:t>
                          </a:r>
                          <a:r>
                            <a:rPr lang="en-US" dirty="0" smtClean="0"/>
                            <a:t> </a:t>
                          </a:r>
                          <a:r>
                            <a:rPr lang="en-US" dirty="0" err="1" smtClean="0"/>
                            <a:t>referensi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1968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Jml</a:t>
                          </a:r>
                          <a:r>
                            <a:rPr lang="en-US" dirty="0" smtClean="0"/>
                            <a:t> </a:t>
                          </a:r>
                          <a:r>
                            <a:rPr lang="en-US" dirty="0" err="1" smtClean="0"/>
                            <a:t>elemen</a:t>
                          </a:r>
                          <a:r>
                            <a:rPr lang="en-US" dirty="0" smtClean="0"/>
                            <a:t> model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492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Arus</a:t>
                          </a:r>
                          <a:r>
                            <a:rPr lang="en-US" dirty="0" smtClean="0"/>
                            <a:t> </a:t>
                          </a:r>
                          <a:r>
                            <a:rPr lang="en-US" dirty="0" err="1" smtClean="0"/>
                            <a:t>rms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0,8mA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95512885"/>
                  </p:ext>
                </p:extLst>
              </p:nvPr>
            </p:nvGraphicFramePr>
            <p:xfrm>
              <a:off x="5957805" y="2888773"/>
              <a:ext cx="555625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78125"/>
                    <a:gridCol w="277812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Parameter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Nilai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Resistansi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baseline="0" dirty="0" err="1" smtClean="0"/>
                            <a:t>homogen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219" t="-108197" r="-877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Resistansi</a:t>
                          </a:r>
                          <a:r>
                            <a:rPr lang="en-US" dirty="0" smtClean="0"/>
                            <a:t> non-</a:t>
                          </a:r>
                          <a:r>
                            <a:rPr lang="en-US" dirty="0" err="1" smtClean="0"/>
                            <a:t>homogen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219" t="-208197" r="-877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Jml</a:t>
                          </a:r>
                          <a:r>
                            <a:rPr lang="en-US" dirty="0" smtClean="0"/>
                            <a:t> </a:t>
                          </a:r>
                          <a:r>
                            <a:rPr lang="en-US" dirty="0" err="1" smtClean="0"/>
                            <a:t>elemen</a:t>
                          </a:r>
                          <a:r>
                            <a:rPr lang="en-US" dirty="0" smtClean="0"/>
                            <a:t> </a:t>
                          </a:r>
                          <a:r>
                            <a:rPr lang="en-US" dirty="0" err="1" smtClean="0"/>
                            <a:t>referensi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1968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Jml</a:t>
                          </a:r>
                          <a:r>
                            <a:rPr lang="en-US" dirty="0" smtClean="0"/>
                            <a:t> </a:t>
                          </a:r>
                          <a:r>
                            <a:rPr lang="en-US" dirty="0" err="1" smtClean="0"/>
                            <a:t>elemen</a:t>
                          </a:r>
                          <a:r>
                            <a:rPr lang="en-US" dirty="0" smtClean="0"/>
                            <a:t> model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492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Arus</a:t>
                          </a:r>
                          <a:r>
                            <a:rPr lang="en-US" dirty="0" smtClean="0"/>
                            <a:t> </a:t>
                          </a:r>
                          <a:r>
                            <a:rPr lang="en-US" dirty="0" err="1" smtClean="0"/>
                            <a:t>rms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0,8mA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88" y="1653381"/>
            <a:ext cx="50577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42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7314</TotalTime>
  <Words>271</Words>
  <Application>Microsoft Office PowerPoint</Application>
  <PresentationFormat>Widescreen</PresentationFormat>
  <Paragraphs>113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Calibri Light</vt:lpstr>
      <vt:lpstr>Office Theme</vt:lpstr>
      <vt:lpstr>Studi Permasalahan Inversi pada Rekonstruksi Tomografi Impedansi Elektrik dengan Induksi Medan Magnet Berbasis Model Elemen Hingga</vt:lpstr>
      <vt:lpstr>Rumusan Masalah</vt:lpstr>
      <vt:lpstr>Tujuan Penelitian</vt:lpstr>
      <vt:lpstr>Rekonstruksi FEM</vt:lpstr>
      <vt:lpstr>Newton-Raphson</vt:lpstr>
      <vt:lpstr>Iterasi Landweber</vt:lpstr>
      <vt:lpstr>Newton-Raphson</vt:lpstr>
      <vt:lpstr>Konvergensi</vt:lpstr>
      <vt:lpstr>Simulasi</vt:lpstr>
      <vt:lpstr>NR Regularisasi</vt:lpstr>
      <vt:lpstr>NR Inversi Semu Moore-Penrose </vt:lpstr>
      <vt:lpstr>Hasil Rekonstruksi</vt:lpstr>
      <vt:lpstr>Kualitas Citra</vt:lpstr>
      <vt:lpstr>Kualitas Citra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SCADA-SIG</dc:creator>
  <cp:lastModifiedBy>MSI</cp:lastModifiedBy>
  <cp:revision>567</cp:revision>
  <dcterms:created xsi:type="dcterms:W3CDTF">2019-10-02T16:12:42Z</dcterms:created>
  <dcterms:modified xsi:type="dcterms:W3CDTF">2021-03-04T07:45:09Z</dcterms:modified>
</cp:coreProperties>
</file>